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Fira Sans Extra Condensed Medium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0" roundtripDataSignature="AMtx7miFnr/r9+LzMpLHZeReFah100P+9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CC52D37-1EE1-4964-BD5D-8A267CE1A9A8}">
  <a:tblStyle styleId="{5CC52D37-1EE1-4964-BD5D-8A267CE1A9A8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oboto-regular.fntdata"/><Relationship Id="rId21" Type="http://schemas.openxmlformats.org/officeDocument/2006/relationships/slide" Target="slides/slide15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FiraSansExtraCondensedMedium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FiraSansExtraCondensedMedium-italic.fntdata"/><Relationship Id="rId27" Type="http://schemas.openxmlformats.org/officeDocument/2006/relationships/font" Target="fonts/FiraSansExtraCondensedMedium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FiraSansExtraCondensedMedium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17a4aa42e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17a4aa42e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17a4aa42e5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317a4aa42e5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8"/>
          <p:cNvSpPr txBox="1"/>
          <p:nvPr>
            <p:ph type="ctrTitle"/>
          </p:nvPr>
        </p:nvSpPr>
        <p:spPr>
          <a:xfrm>
            <a:off x="710280" y="536650"/>
            <a:ext cx="49182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0" name="Google Shape;10;p18"/>
          <p:cNvSpPr txBox="1"/>
          <p:nvPr>
            <p:ph idx="1" type="subTitle"/>
          </p:nvPr>
        </p:nvSpPr>
        <p:spPr>
          <a:xfrm>
            <a:off x="710275" y="2589250"/>
            <a:ext cx="49182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2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2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2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2" name="Google Shape;5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3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Google Shape;14;p20"/>
          <p:cNvGraphicFramePr/>
          <p:nvPr/>
        </p:nvGraphicFramePr>
        <p:xfrm>
          <a:off x="1298786" y="477266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{5CC52D37-1EE1-4964-BD5D-8A267CE1A9A8}</a:tableStyleId>
              </a:tblPr>
              <a:tblGrid>
                <a:gridCol w="1636600"/>
                <a:gridCol w="1636600"/>
                <a:gridCol w="1636600"/>
                <a:gridCol w="1636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1"/>
                          </a:solidFill>
                        </a:rPr>
                        <a:t>Introduction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Prep and EDA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Final Model</a:t>
                      </a:r>
                      <a:endParaRPr b="0"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Conclusion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" name="Google Shape;15;p20"/>
          <p:cNvSpPr txBox="1"/>
          <p:nvPr>
            <p:ph type="title"/>
          </p:nvPr>
        </p:nvSpPr>
        <p:spPr>
          <a:xfrm>
            <a:off x="457200" y="0"/>
            <a:ext cx="82032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自定义版式">
  <p:cSld name="1_自定义版式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Google Shape;17;p21"/>
          <p:cNvGraphicFramePr/>
          <p:nvPr/>
        </p:nvGraphicFramePr>
        <p:xfrm>
          <a:off x="1298786" y="47790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{5CC52D37-1EE1-4964-BD5D-8A267CE1A9A8}</a:tableStyleId>
              </a:tblPr>
              <a:tblGrid>
                <a:gridCol w="1636600"/>
                <a:gridCol w="1636600"/>
                <a:gridCol w="1636600"/>
                <a:gridCol w="1636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solidFill>
                            <a:schemeClr val="dk1"/>
                          </a:solidFill>
                        </a:rPr>
                        <a:t>Introduction</a:t>
                      </a:r>
                      <a:endParaRPr b="0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1"/>
                          </a:solidFill>
                        </a:rPr>
                        <a:t>Prep and EDA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Final Model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Conclusion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" name="Google Shape;18;p21"/>
          <p:cNvSpPr txBox="1"/>
          <p:nvPr>
            <p:ph type="title"/>
          </p:nvPr>
        </p:nvSpPr>
        <p:spPr>
          <a:xfrm>
            <a:off x="457200" y="0"/>
            <a:ext cx="82032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定义版式">
  <p:cSld name="自定义版式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Google Shape;20;p22"/>
          <p:cNvGraphicFramePr/>
          <p:nvPr/>
        </p:nvGraphicFramePr>
        <p:xfrm>
          <a:off x="1298786" y="47790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{5CC52D37-1EE1-4964-BD5D-8A267CE1A9A8}</a:tableStyleId>
              </a:tblPr>
              <a:tblGrid>
                <a:gridCol w="1636600"/>
                <a:gridCol w="1636600"/>
                <a:gridCol w="1636600"/>
                <a:gridCol w="1636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solidFill>
                            <a:schemeClr val="dk1"/>
                          </a:solidFill>
                        </a:rPr>
                        <a:t>Introduction</a:t>
                      </a:r>
                      <a:endParaRPr b="0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solidFill>
                            <a:schemeClr val="dk1"/>
                          </a:solidFill>
                        </a:rPr>
                        <a:t>Prep and EDA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Final Model</a:t>
                      </a:r>
                      <a:endParaRPr b="1" i="0" sz="1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Conclusion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" name="Google Shape;21;p22"/>
          <p:cNvSpPr txBox="1"/>
          <p:nvPr>
            <p:ph type="title"/>
          </p:nvPr>
        </p:nvSpPr>
        <p:spPr>
          <a:xfrm>
            <a:off x="457200" y="0"/>
            <a:ext cx="82032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自定义版式">
  <p:cSld name="2_自定义版式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Google Shape;23;p23"/>
          <p:cNvGraphicFramePr/>
          <p:nvPr/>
        </p:nvGraphicFramePr>
        <p:xfrm>
          <a:off x="1298786" y="47790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{5CC52D37-1EE1-4964-BD5D-8A267CE1A9A8}</a:tableStyleId>
              </a:tblPr>
              <a:tblGrid>
                <a:gridCol w="1636600"/>
                <a:gridCol w="1636600"/>
                <a:gridCol w="1636600"/>
                <a:gridCol w="1636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solidFill>
                            <a:schemeClr val="dk1"/>
                          </a:solidFill>
                        </a:rPr>
                        <a:t>Introduction</a:t>
                      </a:r>
                      <a:endParaRPr b="0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Prep and EDA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Final Model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1"/>
                          </a:solidFill>
                        </a:rPr>
                        <a:t>Conclusion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sp>
        <p:nvSpPr>
          <p:cNvPr id="24" name="Google Shape;24;p23"/>
          <p:cNvSpPr txBox="1"/>
          <p:nvPr>
            <p:ph type="title"/>
          </p:nvPr>
        </p:nvSpPr>
        <p:spPr>
          <a:xfrm>
            <a:off x="457200" y="0"/>
            <a:ext cx="82032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" name="Google Shape;2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5"/>
          <p:cNvSpPr txBox="1"/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30" name="Google Shape;30;p25"/>
          <p:cNvSpPr txBox="1"/>
          <p:nvPr>
            <p:ph idx="1" type="body"/>
          </p:nvPr>
        </p:nvSpPr>
        <p:spPr>
          <a:xfrm>
            <a:off x="483675" y="1031250"/>
            <a:ext cx="8203200" cy="3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" name="Google Shape;3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6"/>
          <p:cNvSpPr txBox="1"/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34" name="Google Shape;34;p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b="0" i="0" sz="2500" u="none" cap="none" strike="noStrik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b="0" i="0" sz="2500" u="none" cap="none" strike="noStrik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b="0" i="0" sz="2500" u="none" cap="none" strike="noStrik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b="0" i="0" sz="2500" u="none" cap="none" strike="noStrik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b="0" i="0" sz="2500" u="none" cap="none" strike="noStrik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b="0" i="0" sz="2500" u="none" cap="none" strike="noStrik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b="0" i="0" sz="2500" u="none" cap="none" strike="noStrik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b="0" i="0" sz="2500" u="none" cap="none" strike="noStrik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b="0" i="0" sz="2500" u="none" cap="none" strike="noStrik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483675" y="1031250"/>
            <a:ext cx="8203200" cy="3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288">
          <p15:clr>
            <a:srgbClr val="EA4335"/>
          </p15:clr>
        </p15:guide>
        <p15:guide id="4" pos="5472">
          <p15:clr>
            <a:srgbClr val="EA4335"/>
          </p15:clr>
        </p15:guide>
        <p15:guide id="5" orient="horz" pos="262">
          <p15:clr>
            <a:srgbClr val="EA4335"/>
          </p15:clr>
        </p15:guide>
        <p15:guide id="6" orient="horz" pos="297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stat628module3.shinyapps.io/apppy/" TargetMode="External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"/>
          <p:cNvSpPr txBox="1"/>
          <p:nvPr>
            <p:ph type="ctrTitle"/>
          </p:nvPr>
        </p:nvSpPr>
        <p:spPr>
          <a:xfrm>
            <a:off x="592510" y="1485127"/>
            <a:ext cx="8429246" cy="9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b="1" lang="en-US" sz="4000">
                <a:solidFill>
                  <a:schemeClr val="accent4"/>
                </a:solidFill>
              </a:rPr>
              <a:t>How to Estimate Body Fat Percentage</a:t>
            </a:r>
            <a:endParaRPr b="1" sz="4000">
              <a:solidFill>
                <a:schemeClr val="accent4"/>
              </a:solidFill>
            </a:endParaRPr>
          </a:p>
        </p:txBody>
      </p:sp>
      <p:sp>
        <p:nvSpPr>
          <p:cNvPr id="62" name="Google Shape;62;p1"/>
          <p:cNvSpPr txBox="1"/>
          <p:nvPr>
            <p:ph idx="1" type="subTitle"/>
          </p:nvPr>
        </p:nvSpPr>
        <p:spPr>
          <a:xfrm>
            <a:off x="2558674" y="2367825"/>
            <a:ext cx="4496918" cy="372900"/>
          </a:xfrm>
          <a:prstGeom prst="rect">
            <a:avLst/>
          </a:prstGeom>
          <a:solidFill>
            <a:schemeClr val="accent3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 Analytical Study on flight Data</a:t>
            </a:r>
            <a:endParaRPr sz="1700">
              <a:solidFill>
                <a:schemeClr val="accent3"/>
              </a:solidFill>
            </a:endParaRPr>
          </a:p>
        </p:txBody>
      </p:sp>
      <p:grpSp>
        <p:nvGrpSpPr>
          <p:cNvPr id="63" name="Google Shape;63;p1"/>
          <p:cNvGrpSpPr/>
          <p:nvPr/>
        </p:nvGrpSpPr>
        <p:grpSpPr>
          <a:xfrm>
            <a:off x="-2655042" y="3138776"/>
            <a:ext cx="10787812" cy="3283201"/>
            <a:chOff x="711150" y="1559663"/>
            <a:chExt cx="7721575" cy="2350012"/>
          </a:xfrm>
        </p:grpSpPr>
        <p:sp>
          <p:nvSpPr>
            <p:cNvPr id="64" name="Google Shape;64;p1"/>
            <p:cNvSpPr/>
            <p:nvPr/>
          </p:nvSpPr>
          <p:spPr>
            <a:xfrm>
              <a:off x="711150" y="1595125"/>
              <a:ext cx="7721575" cy="2314550"/>
            </a:xfrm>
            <a:custGeom>
              <a:rect b="b" l="l" r="r" t="t"/>
              <a:pathLst>
                <a:path extrusionOk="0" h="92582" w="308863">
                  <a:moveTo>
                    <a:pt x="0" y="92445"/>
                  </a:moveTo>
                  <a:lnTo>
                    <a:pt x="24529" y="34740"/>
                  </a:lnTo>
                  <a:lnTo>
                    <a:pt x="73382" y="80857"/>
                  </a:lnTo>
                  <a:lnTo>
                    <a:pt x="97740" y="23146"/>
                  </a:lnTo>
                  <a:lnTo>
                    <a:pt x="122133" y="46302"/>
                  </a:lnTo>
                  <a:lnTo>
                    <a:pt x="146543" y="0"/>
                  </a:lnTo>
                  <a:lnTo>
                    <a:pt x="195411" y="69356"/>
                  </a:lnTo>
                  <a:lnTo>
                    <a:pt x="219734" y="57794"/>
                  </a:lnTo>
                  <a:lnTo>
                    <a:pt x="244161" y="80952"/>
                  </a:lnTo>
                  <a:lnTo>
                    <a:pt x="268621" y="11652"/>
                  </a:lnTo>
                  <a:lnTo>
                    <a:pt x="293020" y="44"/>
                  </a:lnTo>
                  <a:lnTo>
                    <a:pt x="308863" y="92582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65" name="Google Shape;65;p1"/>
            <p:cNvSpPr/>
            <p:nvPr/>
          </p:nvSpPr>
          <p:spPr>
            <a:xfrm>
              <a:off x="1287538" y="2426363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E35A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1897863" y="3003575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E35A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2508163" y="358078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E35A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3118475" y="21377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E35A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3728788" y="2714950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E35A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4339088" y="15599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E35A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4949400" y="2426363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E35A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5559713" y="3292175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E35A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170025" y="30069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E35A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780338" y="3580775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E35A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7390650" y="18491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E35A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8006675" y="1559663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E35A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" name="Google Shape;77;p1"/>
          <p:cNvGrpSpPr/>
          <p:nvPr/>
        </p:nvGrpSpPr>
        <p:grpSpPr>
          <a:xfrm>
            <a:off x="-2431964" y="3202096"/>
            <a:ext cx="10790078" cy="2519041"/>
            <a:chOff x="710288" y="2137750"/>
            <a:chExt cx="7723197" cy="1803050"/>
          </a:xfrm>
        </p:grpSpPr>
        <p:sp>
          <p:nvSpPr>
            <p:cNvPr id="78" name="Google Shape;78;p1"/>
            <p:cNvSpPr/>
            <p:nvPr/>
          </p:nvSpPr>
          <p:spPr>
            <a:xfrm>
              <a:off x="710288" y="2172905"/>
              <a:ext cx="7723197" cy="1739465"/>
            </a:xfrm>
            <a:custGeom>
              <a:rect b="b" l="l" r="r" t="t"/>
              <a:pathLst>
                <a:path extrusionOk="0" h="48295" w="214429">
                  <a:moveTo>
                    <a:pt x="0" y="48101"/>
                  </a:moveTo>
                  <a:lnTo>
                    <a:pt x="17026" y="32099"/>
                  </a:lnTo>
                  <a:lnTo>
                    <a:pt x="33957" y="40100"/>
                  </a:lnTo>
                  <a:lnTo>
                    <a:pt x="50912" y="8072"/>
                  </a:lnTo>
                  <a:lnTo>
                    <a:pt x="67890" y="48077"/>
                  </a:lnTo>
                  <a:lnTo>
                    <a:pt x="84797" y="24003"/>
                  </a:lnTo>
                  <a:lnTo>
                    <a:pt x="101751" y="32099"/>
                  </a:lnTo>
                  <a:lnTo>
                    <a:pt x="118658" y="24122"/>
                  </a:lnTo>
                  <a:lnTo>
                    <a:pt x="135613" y="8025"/>
                  </a:lnTo>
                  <a:lnTo>
                    <a:pt x="152591" y="0"/>
                  </a:lnTo>
                  <a:lnTo>
                    <a:pt x="169522" y="24098"/>
                  </a:lnTo>
                  <a:lnTo>
                    <a:pt x="186500" y="32194"/>
                  </a:lnTo>
                  <a:lnTo>
                    <a:pt x="203611" y="16042"/>
                  </a:lnTo>
                  <a:lnTo>
                    <a:pt x="214429" y="48295"/>
                  </a:lnTo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79" name="Google Shape;79;p1"/>
            <p:cNvSpPr/>
            <p:nvPr/>
          </p:nvSpPr>
          <p:spPr>
            <a:xfrm>
              <a:off x="8000975" y="2718588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7390663" y="32921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6780325" y="30035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6170038" y="2137750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559700" y="2426363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4949413" y="3006938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4339088" y="32921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3728775" y="30035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3118475" y="3869400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2508163" y="2426363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1897850" y="35807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1287538" y="3292188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" name="Google Shape;91;p1"/>
          <p:cNvSpPr txBox="1"/>
          <p:nvPr/>
        </p:nvSpPr>
        <p:spPr>
          <a:xfrm>
            <a:off x="4641090" y="2785862"/>
            <a:ext cx="420203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Members: Meiyi Yan, Minyuan Zhao, Siyu Wang</a:t>
            </a:r>
            <a:endParaRPr b="0" i="0" sz="14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4051266" y="1106519"/>
            <a:ext cx="135764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 8</a:t>
            </a:r>
            <a:endParaRPr b="1" i="0" sz="2000" u="none" cap="none" strike="noStrik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"/>
          <p:cNvSpPr txBox="1"/>
          <p:nvPr/>
        </p:nvSpPr>
        <p:spPr>
          <a:xfrm>
            <a:off x="4163907" y="1432559"/>
            <a:ext cx="81618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03</a:t>
            </a:r>
            <a:endParaRPr b="1" i="0" sz="4400" u="none" cap="none" strike="noStrike">
              <a:solidFill>
                <a:schemeClr val="accent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8"/>
          <p:cNvSpPr txBox="1"/>
          <p:nvPr/>
        </p:nvSpPr>
        <p:spPr>
          <a:xfrm>
            <a:off x="2458843" y="2151843"/>
            <a:ext cx="4226314" cy="9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Final Model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"/>
          <p:cNvSpPr txBox="1"/>
          <p:nvPr>
            <p:ph type="title"/>
          </p:nvPr>
        </p:nvSpPr>
        <p:spPr>
          <a:xfrm>
            <a:off x="457200" y="0"/>
            <a:ext cx="82032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>
                <a:solidFill>
                  <a:schemeClr val="accent6"/>
                </a:solidFill>
              </a:rPr>
              <a:t>03 Variable selection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69" name="Google Shape;169;p9"/>
          <p:cNvSpPr txBox="1"/>
          <p:nvPr/>
        </p:nvSpPr>
        <p:spPr>
          <a:xfrm>
            <a:off x="538475" y="3163425"/>
            <a:ext cx="4149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Select 9 predictor from 29 </a:t>
            </a:r>
            <a:r>
              <a:rPr lang="en-US"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available</a:t>
            </a:r>
            <a:r>
              <a:rPr lang="en-US"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predictor</a:t>
            </a:r>
            <a:endParaRPr b="0" i="0" sz="1700" u="none" cap="none" strike="noStrike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70" name="Google Shape;170;p9"/>
          <p:cNvSpPr txBox="1"/>
          <p:nvPr/>
        </p:nvSpPr>
        <p:spPr>
          <a:xfrm>
            <a:off x="538478" y="3536100"/>
            <a:ext cx="8148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•"/>
            </a:pPr>
            <a:r>
              <a:rPr b="1" lang="en-US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First, we built a Random Forest model using all available predictors from raw data.</a:t>
            </a:r>
            <a:endParaRPr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•"/>
            </a:pPr>
            <a:r>
              <a:rPr b="1" lang="en-US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Then, we selected 9 predictors that were important in both the delay time prediction model and the cancellation prediction model, and used them to fit the final model on the training data.</a:t>
            </a:r>
            <a:endParaRPr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1" name="Google Shape;17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025" y="820475"/>
            <a:ext cx="4250975" cy="2165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0338" y="846225"/>
            <a:ext cx="4149901" cy="21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0"/>
          <p:cNvSpPr txBox="1"/>
          <p:nvPr>
            <p:ph type="title"/>
          </p:nvPr>
        </p:nvSpPr>
        <p:spPr>
          <a:xfrm>
            <a:off x="457200" y="0"/>
            <a:ext cx="82032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>
                <a:solidFill>
                  <a:schemeClr val="accent6"/>
                </a:solidFill>
              </a:rPr>
              <a:t>03 </a:t>
            </a:r>
            <a:r>
              <a:rPr lang="en-US">
                <a:solidFill>
                  <a:schemeClr val="accent6"/>
                </a:solidFill>
              </a:rPr>
              <a:t>Final model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78" name="Google Shape;178;p10"/>
          <p:cNvSpPr txBox="1"/>
          <p:nvPr/>
        </p:nvSpPr>
        <p:spPr>
          <a:xfrm>
            <a:off x="497840" y="537208"/>
            <a:ext cx="2882053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Fitting </a:t>
            </a:r>
            <a:r>
              <a:rPr b="0" i="0" lang="en-US" sz="1700" u="none" cap="none" strike="noStrik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Final Model: </a:t>
            </a:r>
            <a:endParaRPr/>
          </a:p>
        </p:txBody>
      </p:sp>
      <p:sp>
        <p:nvSpPr>
          <p:cNvPr id="179" name="Google Shape;179;p10"/>
          <p:cNvSpPr txBox="1"/>
          <p:nvPr/>
        </p:nvSpPr>
        <p:spPr>
          <a:xfrm>
            <a:off x="497841" y="888283"/>
            <a:ext cx="812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075" y="1088787"/>
            <a:ext cx="3927275" cy="296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7075" y="1142424"/>
            <a:ext cx="3927275" cy="295229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0"/>
          <p:cNvSpPr txBox="1"/>
          <p:nvPr/>
        </p:nvSpPr>
        <p:spPr>
          <a:xfrm>
            <a:off x="457203" y="4054700"/>
            <a:ext cx="8148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•"/>
            </a:pPr>
            <a:r>
              <a:rPr b="1" lang="en-US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We use partial dependence plots to determine the effect direction of the predictors. </a:t>
            </a:r>
            <a:endParaRPr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•"/>
            </a:pPr>
            <a:r>
              <a:rPr b="1" lang="en-US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Here, we present two predictors for the cancellation prediction model.</a:t>
            </a:r>
            <a:endParaRPr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"/>
          <p:cNvSpPr txBox="1"/>
          <p:nvPr/>
        </p:nvSpPr>
        <p:spPr>
          <a:xfrm>
            <a:off x="4163907" y="1432559"/>
            <a:ext cx="81618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04</a:t>
            </a:r>
            <a:endParaRPr b="1" i="0" sz="4400" u="none" cap="none" strike="noStrike">
              <a:solidFill>
                <a:schemeClr val="accent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11"/>
          <p:cNvSpPr txBox="1"/>
          <p:nvPr/>
        </p:nvSpPr>
        <p:spPr>
          <a:xfrm>
            <a:off x="2458843" y="2151843"/>
            <a:ext cx="4226314" cy="9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"/>
          <p:cNvSpPr txBox="1"/>
          <p:nvPr>
            <p:ph type="title"/>
          </p:nvPr>
        </p:nvSpPr>
        <p:spPr>
          <a:xfrm>
            <a:off x="457200" y="0"/>
            <a:ext cx="82032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>
                <a:solidFill>
                  <a:schemeClr val="accent6"/>
                </a:solidFill>
              </a:rPr>
              <a:t>04 C</a:t>
            </a:r>
            <a:r>
              <a:rPr lang="en-US">
                <a:solidFill>
                  <a:schemeClr val="accent6"/>
                </a:solidFill>
              </a:rPr>
              <a:t>onclusion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94" name="Google Shape;194;p12"/>
          <p:cNvSpPr txBox="1"/>
          <p:nvPr/>
        </p:nvSpPr>
        <p:spPr>
          <a:xfrm>
            <a:off x="484547" y="481190"/>
            <a:ext cx="2882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Final Model:</a:t>
            </a:r>
            <a:endParaRPr/>
          </a:p>
        </p:txBody>
      </p:sp>
      <p:sp>
        <p:nvSpPr>
          <p:cNvPr id="195" name="Google Shape;195;p12"/>
          <p:cNvSpPr txBox="1"/>
          <p:nvPr/>
        </p:nvSpPr>
        <p:spPr>
          <a:xfrm>
            <a:off x="484550" y="784625"/>
            <a:ext cx="78621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W</a:t>
            </a:r>
            <a:r>
              <a:rPr lang="en-US" sz="1300"/>
              <a:t>e developed two Random Forest models to predict flight delay times and cancellation probabilities, achieving reasonable accuracy and identifying key predictors like nighttime arrivals and weather conditions (temperature and pressure).</a:t>
            </a:r>
            <a:endParaRPr sz="1300"/>
          </a:p>
        </p:txBody>
      </p:sp>
      <p:sp>
        <p:nvSpPr>
          <p:cNvPr id="196" name="Google Shape;196;p12"/>
          <p:cNvSpPr txBox="1"/>
          <p:nvPr/>
        </p:nvSpPr>
        <p:spPr>
          <a:xfrm>
            <a:off x="457200" y="1735888"/>
            <a:ext cx="2882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Strengths: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97" name="Google Shape;197;p12"/>
          <p:cNvSpPr txBox="1"/>
          <p:nvPr/>
        </p:nvSpPr>
        <p:spPr>
          <a:xfrm>
            <a:off x="484550" y="2015825"/>
            <a:ext cx="81891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3300"/>
                </a:solidFill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b="1" i="0" lang="en-US" sz="14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High Accuracy for Non-Canceled Flights</a:t>
            </a:r>
            <a:r>
              <a:rPr b="1" lang="en-US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US">
                <a:solidFill>
                  <a:srgbClr val="003300"/>
                </a:solidFill>
                <a:latin typeface="Roboto"/>
                <a:ea typeface="Roboto"/>
                <a:cs typeface="Roboto"/>
                <a:sym typeface="Roboto"/>
              </a:rPr>
              <a:t>The Random Forest classifier achieved 83% accuracy with strong precision (99%) for identifying non-canceled flights.</a:t>
            </a:r>
            <a:endParaRPr b="0" i="0" sz="1400" u="none" cap="none" strike="noStrike">
              <a:solidFill>
                <a:srgbClr val="0033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3300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b="1" lang="en-US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Effective Feature Identification: </a:t>
            </a:r>
            <a:r>
              <a:rPr lang="en-US">
                <a:solidFill>
                  <a:srgbClr val="003300"/>
                </a:solidFill>
                <a:latin typeface="Roboto"/>
                <a:ea typeface="Roboto"/>
                <a:cs typeface="Roboto"/>
                <a:sym typeface="Roboto"/>
              </a:rPr>
              <a:t>Key predictors like nighttime arrival and weather conditions were highlighted, offering insights on delay and cancellation risks.</a:t>
            </a:r>
            <a:endParaRPr>
              <a:solidFill>
                <a:srgbClr val="0033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3300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b="1" lang="en-US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Reduced Overfitting: </a:t>
            </a:r>
            <a:r>
              <a:rPr lang="en-US">
                <a:solidFill>
                  <a:srgbClr val="003300"/>
                </a:solidFill>
                <a:latin typeface="Roboto"/>
                <a:ea typeface="Roboto"/>
                <a:cs typeface="Roboto"/>
                <a:sym typeface="Roboto"/>
              </a:rPr>
              <a:t>Compared to single decision trees.</a:t>
            </a:r>
            <a:endParaRPr>
              <a:solidFill>
                <a:srgbClr val="0033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33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12"/>
          <p:cNvSpPr txBox="1"/>
          <p:nvPr/>
        </p:nvSpPr>
        <p:spPr>
          <a:xfrm>
            <a:off x="526975" y="3344588"/>
            <a:ext cx="190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Weakness:  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99" name="Google Shape;199;p12"/>
          <p:cNvSpPr txBox="1"/>
          <p:nvPr/>
        </p:nvSpPr>
        <p:spPr>
          <a:xfrm>
            <a:off x="541196" y="3597632"/>
            <a:ext cx="820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3300"/>
                </a:solidFill>
                <a:latin typeface="Roboto"/>
                <a:ea typeface="Roboto"/>
                <a:cs typeface="Roboto"/>
                <a:sym typeface="Roboto"/>
              </a:rPr>
              <a:t>Our model </a:t>
            </a:r>
            <a:r>
              <a:rPr lang="en-US">
                <a:solidFill>
                  <a:srgbClr val="003300"/>
                </a:solidFill>
                <a:latin typeface="Roboto"/>
                <a:ea typeface="Roboto"/>
                <a:cs typeface="Roboto"/>
                <a:sym typeface="Roboto"/>
              </a:rPr>
              <a:t>is complex and has lower performance for canceled flight prediction due to the sample </a:t>
            </a:r>
            <a:r>
              <a:rPr lang="en-US">
                <a:solidFill>
                  <a:srgbClr val="003300"/>
                </a:solidFill>
                <a:latin typeface="Roboto"/>
                <a:ea typeface="Roboto"/>
                <a:cs typeface="Roboto"/>
                <a:sym typeface="Roboto"/>
              </a:rPr>
              <a:t>imbalance</a:t>
            </a:r>
            <a:r>
              <a:rPr lang="en-US">
                <a:solidFill>
                  <a:srgbClr val="0033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rgbClr val="0033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12"/>
          <p:cNvSpPr txBox="1"/>
          <p:nvPr/>
        </p:nvSpPr>
        <p:spPr>
          <a:xfrm>
            <a:off x="1556517" y="4142558"/>
            <a:ext cx="702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Shiny App: </a:t>
            </a:r>
            <a:r>
              <a:rPr lang="en-US"/>
              <a:t>https://stat628module3.shinyapps.io/apppy/</a:t>
            </a:r>
            <a:endParaRPr/>
          </a:p>
        </p:txBody>
      </p:sp>
      <p:pic>
        <p:nvPicPr>
          <p:cNvPr descr="齿轮" id="201" name="Google Shape;201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0382" y="4003382"/>
            <a:ext cx="758613" cy="758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6"/>
          <p:cNvSpPr txBox="1"/>
          <p:nvPr>
            <p:ph type="ctrTitle"/>
          </p:nvPr>
        </p:nvSpPr>
        <p:spPr>
          <a:xfrm>
            <a:off x="2048969" y="1814059"/>
            <a:ext cx="5165018" cy="9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b="1" lang="en-US" sz="4000">
                <a:solidFill>
                  <a:schemeClr val="accent4"/>
                </a:solidFill>
              </a:rPr>
              <a:t>Thank you for listening!</a:t>
            </a:r>
            <a:endParaRPr b="1" sz="4000">
              <a:solidFill>
                <a:schemeClr val="accent4"/>
              </a:solidFill>
            </a:endParaRPr>
          </a:p>
        </p:txBody>
      </p:sp>
      <p:grpSp>
        <p:nvGrpSpPr>
          <p:cNvPr id="207" name="Google Shape;207;p16"/>
          <p:cNvGrpSpPr/>
          <p:nvPr/>
        </p:nvGrpSpPr>
        <p:grpSpPr>
          <a:xfrm>
            <a:off x="-2655042" y="3138776"/>
            <a:ext cx="10787812" cy="3283201"/>
            <a:chOff x="711150" y="1559663"/>
            <a:chExt cx="7721575" cy="2350012"/>
          </a:xfrm>
        </p:grpSpPr>
        <p:sp>
          <p:nvSpPr>
            <p:cNvPr id="208" name="Google Shape;208;p16"/>
            <p:cNvSpPr/>
            <p:nvPr/>
          </p:nvSpPr>
          <p:spPr>
            <a:xfrm>
              <a:off x="711150" y="1595125"/>
              <a:ext cx="7721575" cy="2314550"/>
            </a:xfrm>
            <a:custGeom>
              <a:rect b="b" l="l" r="r" t="t"/>
              <a:pathLst>
                <a:path extrusionOk="0" h="92582" w="308863">
                  <a:moveTo>
                    <a:pt x="0" y="92445"/>
                  </a:moveTo>
                  <a:lnTo>
                    <a:pt x="24529" y="34740"/>
                  </a:lnTo>
                  <a:lnTo>
                    <a:pt x="73382" y="80857"/>
                  </a:lnTo>
                  <a:lnTo>
                    <a:pt x="97740" y="23146"/>
                  </a:lnTo>
                  <a:lnTo>
                    <a:pt x="122133" y="46302"/>
                  </a:lnTo>
                  <a:lnTo>
                    <a:pt x="146543" y="0"/>
                  </a:lnTo>
                  <a:lnTo>
                    <a:pt x="195411" y="69356"/>
                  </a:lnTo>
                  <a:lnTo>
                    <a:pt x="219734" y="57794"/>
                  </a:lnTo>
                  <a:lnTo>
                    <a:pt x="244161" y="80952"/>
                  </a:lnTo>
                  <a:lnTo>
                    <a:pt x="268621" y="11652"/>
                  </a:lnTo>
                  <a:lnTo>
                    <a:pt x="293020" y="44"/>
                  </a:lnTo>
                  <a:lnTo>
                    <a:pt x="308863" y="92582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09" name="Google Shape;209;p16"/>
            <p:cNvSpPr/>
            <p:nvPr/>
          </p:nvSpPr>
          <p:spPr>
            <a:xfrm>
              <a:off x="1287538" y="2426363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E35A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1897863" y="3003575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E35A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2508163" y="358078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E35A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3118475" y="21377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E35A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3728788" y="2714950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E35A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4339088" y="15599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E35A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4949400" y="2426363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E35A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5559713" y="3292175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E35A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6170025" y="30069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E35A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6780338" y="3580775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E35A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7390650" y="18491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E35A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8006675" y="1559663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E35A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1" name="Google Shape;221;p16"/>
          <p:cNvGrpSpPr/>
          <p:nvPr/>
        </p:nvGrpSpPr>
        <p:grpSpPr>
          <a:xfrm>
            <a:off x="-2431964" y="3202096"/>
            <a:ext cx="10790078" cy="2519041"/>
            <a:chOff x="710288" y="2137750"/>
            <a:chExt cx="7723197" cy="1803050"/>
          </a:xfrm>
        </p:grpSpPr>
        <p:sp>
          <p:nvSpPr>
            <p:cNvPr id="222" name="Google Shape;222;p16"/>
            <p:cNvSpPr/>
            <p:nvPr/>
          </p:nvSpPr>
          <p:spPr>
            <a:xfrm>
              <a:off x="710288" y="2172905"/>
              <a:ext cx="7723197" cy="1739465"/>
            </a:xfrm>
            <a:custGeom>
              <a:rect b="b" l="l" r="r" t="t"/>
              <a:pathLst>
                <a:path extrusionOk="0" h="48295" w="214429">
                  <a:moveTo>
                    <a:pt x="0" y="48101"/>
                  </a:moveTo>
                  <a:lnTo>
                    <a:pt x="17026" y="32099"/>
                  </a:lnTo>
                  <a:lnTo>
                    <a:pt x="33957" y="40100"/>
                  </a:lnTo>
                  <a:lnTo>
                    <a:pt x="50912" y="8072"/>
                  </a:lnTo>
                  <a:lnTo>
                    <a:pt x="67890" y="48077"/>
                  </a:lnTo>
                  <a:lnTo>
                    <a:pt x="84797" y="24003"/>
                  </a:lnTo>
                  <a:lnTo>
                    <a:pt x="101751" y="32099"/>
                  </a:lnTo>
                  <a:lnTo>
                    <a:pt x="118658" y="24122"/>
                  </a:lnTo>
                  <a:lnTo>
                    <a:pt x="135613" y="8025"/>
                  </a:lnTo>
                  <a:lnTo>
                    <a:pt x="152591" y="0"/>
                  </a:lnTo>
                  <a:lnTo>
                    <a:pt x="169522" y="24098"/>
                  </a:lnTo>
                  <a:lnTo>
                    <a:pt x="186500" y="32194"/>
                  </a:lnTo>
                  <a:lnTo>
                    <a:pt x="203611" y="16042"/>
                  </a:lnTo>
                  <a:lnTo>
                    <a:pt x="214429" y="48295"/>
                  </a:lnTo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23" name="Google Shape;223;p16"/>
            <p:cNvSpPr/>
            <p:nvPr/>
          </p:nvSpPr>
          <p:spPr>
            <a:xfrm>
              <a:off x="8000975" y="2718588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7390663" y="32921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6780325" y="30035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6170038" y="2137750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5559700" y="2426363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4949413" y="3006938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4339088" y="32921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3728775" y="30035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3118475" y="3869400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2508163" y="2426363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1897850" y="35807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1287538" y="3292188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/>
          <p:nvPr/>
        </p:nvSpPr>
        <p:spPr>
          <a:xfrm>
            <a:off x="4163907" y="1432559"/>
            <a:ext cx="81618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01</a:t>
            </a:r>
            <a:endParaRPr b="1" i="0" sz="4400" u="none" cap="none" strike="noStrike">
              <a:solidFill>
                <a:schemeClr val="accent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2458843" y="2151843"/>
            <a:ext cx="4226314" cy="9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>
            <p:ph type="title"/>
          </p:nvPr>
        </p:nvSpPr>
        <p:spPr>
          <a:xfrm>
            <a:off x="457200" y="0"/>
            <a:ext cx="82032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>
                <a:solidFill>
                  <a:schemeClr val="accent6"/>
                </a:solidFill>
              </a:rPr>
              <a:t>01 Introduction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04" name="Google Shape;104;p3"/>
          <p:cNvSpPr txBox="1"/>
          <p:nvPr/>
        </p:nvSpPr>
        <p:spPr>
          <a:xfrm>
            <a:off x="509481" y="683359"/>
            <a:ext cx="693705" cy="3845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Goal</a:t>
            </a:r>
            <a:endParaRPr b="0" i="0" sz="1700" u="none" cap="none" strike="noStrike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105" name="Google Shape;105;p3"/>
          <p:cNvGrpSpPr/>
          <p:nvPr/>
        </p:nvGrpSpPr>
        <p:grpSpPr>
          <a:xfrm>
            <a:off x="457200" y="2234923"/>
            <a:ext cx="8019966" cy="548400"/>
            <a:chOff x="710275" y="3131229"/>
            <a:chExt cx="2672040" cy="548400"/>
          </a:xfrm>
        </p:grpSpPr>
        <p:sp>
          <p:nvSpPr>
            <p:cNvPr id="106" name="Google Shape;106;p3"/>
            <p:cNvSpPr txBox="1"/>
            <p:nvPr/>
          </p:nvSpPr>
          <p:spPr>
            <a:xfrm>
              <a:off x="732715" y="3217617"/>
              <a:ext cx="2649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n-US" sz="1700" u="none" cap="none" strike="noStrike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Data Set</a:t>
              </a:r>
              <a:endParaRPr b="0" i="0" sz="1700" u="none" cap="none" strike="noStrik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7" name="Google Shape;107;p3"/>
            <p:cNvSpPr txBox="1"/>
            <p:nvPr/>
          </p:nvSpPr>
          <p:spPr>
            <a:xfrm>
              <a:off x="710275" y="3131229"/>
              <a:ext cx="26496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8" name="Google Shape;108;p3"/>
          <p:cNvSpPr txBox="1"/>
          <p:nvPr/>
        </p:nvSpPr>
        <p:spPr>
          <a:xfrm>
            <a:off x="508804" y="2571292"/>
            <a:ext cx="7916758" cy="141792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8255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0" i="0" lang="en-US" sz="13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Our study focuses on all domestic flights in the United States during the Holiday season (from Nov. 1st to Jan. 31st) from 2018 to 2024. </a:t>
            </a:r>
            <a:endParaRPr/>
          </a:p>
          <a:p>
            <a:pPr indent="-8255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0" i="0" lang="en-US" sz="13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We combined historical flight data from the U.S. Department of Transportation with historical weather data from the National Centers for Environmental Information, retrieving climate data via API.</a:t>
            </a:r>
            <a:endParaRPr/>
          </a:p>
        </p:txBody>
      </p:sp>
      <p:sp>
        <p:nvSpPr>
          <p:cNvPr id="109" name="Google Shape;109;p3"/>
          <p:cNvSpPr txBox="1"/>
          <p:nvPr/>
        </p:nvSpPr>
        <p:spPr>
          <a:xfrm>
            <a:off x="508126" y="1067892"/>
            <a:ext cx="7916758" cy="79535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8255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0" i="0" lang="en-US" sz="13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The holiday season (Nov. 1st to Jan 31st) is one of the busiest times for the airline industry. We try to help passengers mitigate potential delays and cancellations.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7200" y="1391450"/>
            <a:ext cx="3536800" cy="201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4"/>
          <p:cNvSpPr txBox="1"/>
          <p:nvPr/>
        </p:nvSpPr>
        <p:spPr>
          <a:xfrm>
            <a:off x="457200" y="717221"/>
            <a:ext cx="12747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Data Merge</a:t>
            </a:r>
            <a:endParaRPr b="0" i="0" sz="1700" u="none" cap="none" strike="noStrike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6" name="Google Shape;116;p4"/>
          <p:cNvSpPr txBox="1"/>
          <p:nvPr/>
        </p:nvSpPr>
        <p:spPr>
          <a:xfrm>
            <a:off x="318400" y="1166400"/>
            <a:ext cx="5192400" cy="30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8255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oboto"/>
              <a:buChar char="•"/>
            </a:pPr>
            <a:r>
              <a:rPr b="1" lang="en-US" sz="1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Match airports with weather stations:</a:t>
            </a:r>
            <a:r>
              <a:rPr lang="en-US" sz="1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Each airport is matched with its nearest weather station based on location by using </a:t>
            </a:r>
            <a:r>
              <a:rPr i="1" lang="en-US" sz="1300" u="sng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geopy</a:t>
            </a:r>
            <a:r>
              <a:rPr lang="en-US" sz="1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package;</a:t>
            </a:r>
            <a:endParaRPr sz="13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If data from that station is unavailable, we proceed to the next closest station, continuing this process as needed.</a:t>
            </a:r>
            <a:endParaRPr sz="13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8255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oboto"/>
              <a:buChar char="•"/>
            </a:pPr>
            <a:r>
              <a:rPr b="1" lang="en-US" sz="1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Match Time: </a:t>
            </a:r>
            <a:endParaRPr b="1" sz="13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Convert Time Zone. </a:t>
            </a:r>
            <a:endParaRPr sz="13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Match the weather conditions of the corresponding weather station based on the departure and arrival time of flights.</a:t>
            </a:r>
            <a:endParaRPr sz="13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4"/>
          <p:cNvSpPr txBox="1"/>
          <p:nvPr>
            <p:ph type="title"/>
          </p:nvPr>
        </p:nvSpPr>
        <p:spPr>
          <a:xfrm>
            <a:off x="457200" y="0"/>
            <a:ext cx="82032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>
                <a:solidFill>
                  <a:schemeClr val="accent6"/>
                </a:solidFill>
              </a:rPr>
              <a:t>01 Introduction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 txBox="1"/>
          <p:nvPr/>
        </p:nvSpPr>
        <p:spPr>
          <a:xfrm>
            <a:off x="4163907" y="1432559"/>
            <a:ext cx="81618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02</a:t>
            </a:r>
            <a:endParaRPr b="1" i="0" sz="4400" u="none" cap="none" strike="noStrike">
              <a:solidFill>
                <a:schemeClr val="accent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Google Shape;123;p5"/>
          <p:cNvSpPr txBox="1"/>
          <p:nvPr/>
        </p:nvSpPr>
        <p:spPr>
          <a:xfrm>
            <a:off x="2458843" y="2151843"/>
            <a:ext cx="4226314" cy="9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Prep and EDA</a:t>
            </a:r>
            <a:endParaRPr b="1" i="0" sz="40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"/>
          <p:cNvSpPr txBox="1"/>
          <p:nvPr/>
        </p:nvSpPr>
        <p:spPr>
          <a:xfrm>
            <a:off x="330640" y="604980"/>
            <a:ext cx="55821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 Remove irrelevant columns and features</a:t>
            </a:r>
            <a:endParaRPr b="0" i="0" sz="1700" u="none" cap="none" strike="noStrike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9" name="Google Shape;129;p6"/>
          <p:cNvSpPr txBox="1"/>
          <p:nvPr>
            <p:ph type="title"/>
          </p:nvPr>
        </p:nvSpPr>
        <p:spPr>
          <a:xfrm>
            <a:off x="457200" y="54425"/>
            <a:ext cx="82032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>
                <a:solidFill>
                  <a:schemeClr val="accent6"/>
                </a:solidFill>
              </a:rPr>
              <a:t>02 Data Cleaning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30" name="Google Shape;130;p6"/>
          <p:cNvSpPr txBox="1"/>
          <p:nvPr/>
        </p:nvSpPr>
        <p:spPr>
          <a:xfrm>
            <a:off x="330651" y="2023275"/>
            <a:ext cx="2471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 </a:t>
            </a:r>
            <a:r>
              <a:rPr b="0" i="0" lang="en-US" sz="1700" u="none" cap="none" strike="noStrik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 Impute missing values</a:t>
            </a:r>
            <a:endParaRPr/>
          </a:p>
        </p:txBody>
      </p:sp>
      <p:sp>
        <p:nvSpPr>
          <p:cNvPr id="131" name="Google Shape;131;p6"/>
          <p:cNvSpPr txBox="1"/>
          <p:nvPr/>
        </p:nvSpPr>
        <p:spPr>
          <a:xfrm>
            <a:off x="330650" y="1040949"/>
            <a:ext cx="79167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8255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0" i="0" lang="en-US" sz="13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Remove irrelevant columns and features with over 70% missing values; ensure all remaining columns have less than 25% missing values.</a:t>
            </a:r>
            <a:endParaRPr sz="13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6"/>
          <p:cNvSpPr txBox="1"/>
          <p:nvPr/>
        </p:nvSpPr>
        <p:spPr>
          <a:xfrm>
            <a:off x="330650" y="2426275"/>
            <a:ext cx="8556000" cy="17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825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0" i="0" lang="en-US" sz="13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a) Use </a:t>
            </a:r>
            <a:r>
              <a:rPr b="1" i="0" lang="en-US" sz="13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mean </a:t>
            </a:r>
            <a:r>
              <a:rPr b="0" i="0" lang="en-US" sz="13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for </a:t>
            </a:r>
            <a:r>
              <a:rPr b="0" i="0" lang="en-US" sz="1300" u="none" cap="none" strike="noStrike">
                <a:solidFill>
                  <a:srgbClr val="434343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Arrival_HourlySeaLevelPressure</a:t>
            </a:r>
            <a:r>
              <a:rPr lang="en-US" sz="1300">
                <a:solidFill>
                  <a:srgbClr val="434343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-US" sz="1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US" sz="13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300">
                <a:solidFill>
                  <a:srgbClr val="434343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Departure_HourlySeaLevelPressure, </a:t>
            </a:r>
            <a:r>
              <a:rPr lang="en-US" sz="1300">
                <a:solidFill>
                  <a:srgbClr val="43434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-US" sz="1300">
                <a:solidFill>
                  <a:srgbClr val="434343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Arrival_HourlyStationPressure</a:t>
            </a:r>
            <a:r>
              <a:rPr lang="en-US" sz="1300">
                <a:solidFill>
                  <a:srgbClr val="43434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b="0" i="0" lang="en-US" sz="13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b="0" i="0" lang="en-US" sz="1300" u="none" cap="none" strike="noStrike">
                <a:solidFill>
                  <a:srgbClr val="434343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Departure_HourlyStationPressure</a:t>
            </a:r>
            <a:r>
              <a:rPr b="0" i="0" lang="en-US" sz="13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b="0" i="0" sz="13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8255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0" i="0" lang="en-US" sz="13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b) Use </a:t>
            </a:r>
            <a:r>
              <a:rPr b="1" i="0" lang="en-US" sz="13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median</a:t>
            </a:r>
            <a:r>
              <a:rPr b="0" i="0" lang="en-US" sz="13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for </a:t>
            </a:r>
            <a:r>
              <a:rPr b="0" i="0" lang="en-US" sz="1300" u="none" cap="none" strike="noStrike">
                <a:solidFill>
                  <a:srgbClr val="434343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Arri</a:t>
            </a:r>
            <a:r>
              <a:rPr lang="en-US" sz="1300">
                <a:solidFill>
                  <a:srgbClr val="434343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val_</a:t>
            </a:r>
            <a:r>
              <a:rPr b="0" i="0" lang="en-US" sz="1300" u="none" cap="none" strike="noStrike">
                <a:solidFill>
                  <a:srgbClr val="434343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HourlyVisibility</a:t>
            </a:r>
            <a:r>
              <a:rPr b="0" i="0" lang="en-US" sz="13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-US" sz="1300">
                <a:solidFill>
                  <a:srgbClr val="434343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Departure_HourlyVisibility</a:t>
            </a:r>
            <a:r>
              <a:rPr b="0" i="0" lang="en-US" sz="13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3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8255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0" i="0" lang="en-US" sz="13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c) Use</a:t>
            </a:r>
            <a:r>
              <a:rPr b="1" i="0" lang="en-US" sz="13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0</a:t>
            </a:r>
            <a:r>
              <a:rPr b="0" i="0" lang="en-US" sz="13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for missing values and “T” in </a:t>
            </a:r>
            <a:r>
              <a:rPr b="0" i="0" lang="en-US" sz="1300" u="none" cap="none" strike="noStrike">
                <a:solidFill>
                  <a:srgbClr val="434343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Arrival_HourlyPrecipitation</a:t>
            </a:r>
            <a:r>
              <a:rPr b="0" i="0" lang="en-US" sz="13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0" i="0" lang="en-US" sz="1300" u="none" cap="none" strike="noStrike">
                <a:solidFill>
                  <a:srgbClr val="434343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De</a:t>
            </a:r>
            <a:r>
              <a:rPr lang="en-US" sz="1300">
                <a:solidFill>
                  <a:srgbClr val="434343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parture_HourlyPrecipitation</a:t>
            </a:r>
            <a:r>
              <a:rPr b="0" i="0" lang="en-US" sz="13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b="0" i="0" sz="13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8255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0" i="0" lang="en-US" sz="13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d)  Replace "VRB" in </a:t>
            </a:r>
            <a:r>
              <a:rPr b="0" i="0" lang="en-US" sz="1300" u="none" cap="none" strike="noStrike">
                <a:solidFill>
                  <a:srgbClr val="434343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Arrival</a:t>
            </a:r>
            <a:r>
              <a:rPr lang="en-US" sz="1300">
                <a:solidFill>
                  <a:srgbClr val="434343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_</a:t>
            </a:r>
            <a:r>
              <a:rPr b="0" i="0" lang="en-US" sz="1300" u="none" cap="none" strike="noStrike">
                <a:solidFill>
                  <a:srgbClr val="434343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HourlyWindDirection</a:t>
            </a:r>
            <a:r>
              <a:rPr b="0" i="0" lang="en-US" sz="13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0" i="0" lang="en-US" sz="1300" u="none" cap="none" strike="noStrike">
                <a:solidFill>
                  <a:srgbClr val="434343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Departure_</a:t>
            </a:r>
            <a:r>
              <a:rPr lang="en-US" sz="1300">
                <a:solidFill>
                  <a:srgbClr val="434343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HourlyWindDirection</a:t>
            </a:r>
            <a:r>
              <a:rPr b="0" i="0" lang="en-US" sz="13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with 999.0. </a:t>
            </a:r>
            <a:endParaRPr sz="13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17a4aa42e5_2_0"/>
          <p:cNvSpPr txBox="1"/>
          <p:nvPr/>
        </p:nvSpPr>
        <p:spPr>
          <a:xfrm>
            <a:off x="457208" y="669474"/>
            <a:ext cx="33312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 Convert data</a:t>
            </a:r>
            <a:endParaRPr b="0" i="0" sz="1700" u="none" cap="none" strike="noStrike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8" name="Google Shape;138;g317a4aa42e5_2_0"/>
          <p:cNvSpPr txBox="1"/>
          <p:nvPr>
            <p:ph type="title"/>
          </p:nvPr>
        </p:nvSpPr>
        <p:spPr>
          <a:xfrm>
            <a:off x="457200" y="54425"/>
            <a:ext cx="82032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>
                <a:solidFill>
                  <a:schemeClr val="accent6"/>
                </a:solidFill>
              </a:rPr>
              <a:t>02 Data Cleaning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39" name="Google Shape;139;g317a4aa42e5_2_0"/>
          <p:cNvSpPr txBox="1"/>
          <p:nvPr/>
        </p:nvSpPr>
        <p:spPr>
          <a:xfrm>
            <a:off x="457200" y="987177"/>
            <a:ext cx="7916700" cy="17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8255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0" i="0" lang="en-US" sz="13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a) Apply </a:t>
            </a:r>
            <a:r>
              <a:rPr b="1" i="0" lang="en-US" sz="13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one-hot encoding</a:t>
            </a:r>
            <a:r>
              <a:rPr b="0" i="0" lang="en-US" sz="13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to </a:t>
            </a:r>
            <a:r>
              <a:rPr b="0" i="0" lang="en-US" sz="1300" u="none" cap="none" strike="noStrike">
                <a:solidFill>
                  <a:srgbClr val="434343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Arrival_HourlySkyConditions</a:t>
            </a:r>
            <a:r>
              <a:rPr b="0" i="0" lang="en-US" sz="13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-US" sz="1300">
                <a:solidFill>
                  <a:srgbClr val="434343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 Departure_HourlySkyConditions</a:t>
            </a:r>
            <a:r>
              <a:rPr b="0" i="0" lang="en-US" sz="13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and</a:t>
            </a:r>
            <a:r>
              <a:rPr lang="en-US" sz="1300">
                <a:solidFill>
                  <a:srgbClr val="434343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 airline</a:t>
            </a:r>
            <a:r>
              <a:rPr b="0" i="0" lang="en-US" sz="13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3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8255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0" i="0" lang="en-US" sz="13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b)The departure and arrival</a:t>
            </a:r>
            <a:r>
              <a:rPr lang="en-US" sz="1300">
                <a:solidFill>
                  <a:srgbClr val="434343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 airports</a:t>
            </a:r>
            <a:r>
              <a:rPr b="0" i="0" lang="en-US" sz="13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into </a:t>
            </a:r>
            <a:r>
              <a:rPr b="1" i="0" lang="en-US" sz="13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numeric encodings</a:t>
            </a:r>
            <a:r>
              <a:rPr b="0" i="0" lang="en-US" sz="13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b="0" i="0" sz="13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8255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0" i="0" lang="en-US" sz="13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c) Perform </a:t>
            </a:r>
            <a:r>
              <a:rPr b="1" i="0" lang="en-US" sz="13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time binning</a:t>
            </a:r>
            <a:r>
              <a:rPr b="0" i="0" lang="en-US" sz="13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: 5 AM to 12 PM as "morning," 12 PM to PM as "afternoon," 5 PM to 9 PM as "evening," and other times as "night." </a:t>
            </a:r>
            <a:endParaRPr b="0" i="0" sz="13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8255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0" i="0" lang="en-US" sz="13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e) Convert the time column to a Unix timestamp for calculating.</a:t>
            </a:r>
            <a:endParaRPr sz="13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g317a4aa42e5_2_0"/>
          <p:cNvSpPr txBox="1"/>
          <p:nvPr/>
        </p:nvSpPr>
        <p:spPr>
          <a:xfrm>
            <a:off x="457200" y="2571749"/>
            <a:ext cx="79167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8255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•"/>
            </a:pPr>
            <a:r>
              <a:rPr b="1" i="0" lang="en-US" sz="13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Delete samples with missing values and outliers. </a:t>
            </a:r>
            <a:endParaRPr b="1" sz="13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g317a4aa42e5_2_0"/>
          <p:cNvSpPr txBox="1"/>
          <p:nvPr/>
        </p:nvSpPr>
        <p:spPr>
          <a:xfrm>
            <a:off x="457200" y="3507900"/>
            <a:ext cx="5102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There are a total of  7112271  records and 26 features.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"/>
          <p:cNvSpPr txBox="1"/>
          <p:nvPr>
            <p:ph type="title"/>
          </p:nvPr>
        </p:nvSpPr>
        <p:spPr>
          <a:xfrm>
            <a:off x="457200" y="54425"/>
            <a:ext cx="82032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>
                <a:solidFill>
                  <a:schemeClr val="accent6"/>
                </a:solidFill>
              </a:rPr>
              <a:t>02 Data Cleaning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147" name="Google Shape;147;p7"/>
          <p:cNvPicPr preferRelativeResize="0"/>
          <p:nvPr/>
        </p:nvPicPr>
        <p:blipFill rotWithShape="1">
          <a:blip r:embed="rId3">
            <a:alphaModFix/>
          </a:blip>
          <a:srcRect b="2395" l="5407" r="7514" t="4753"/>
          <a:stretch/>
        </p:blipFill>
        <p:spPr>
          <a:xfrm>
            <a:off x="4572000" y="727475"/>
            <a:ext cx="4392376" cy="28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7"/>
          <p:cNvPicPr preferRelativeResize="0"/>
          <p:nvPr/>
        </p:nvPicPr>
        <p:blipFill rotWithShape="1">
          <a:blip r:embed="rId3">
            <a:alphaModFix/>
          </a:blip>
          <a:srcRect b="0" l="5248" r="6544" t="6288"/>
          <a:stretch/>
        </p:blipFill>
        <p:spPr>
          <a:xfrm>
            <a:off x="355150" y="783775"/>
            <a:ext cx="4078075" cy="27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7"/>
          <p:cNvSpPr txBox="1"/>
          <p:nvPr/>
        </p:nvSpPr>
        <p:spPr>
          <a:xfrm>
            <a:off x="722550" y="3729925"/>
            <a:ext cx="7641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There are </a:t>
            </a:r>
            <a:r>
              <a:rPr lang="en-US" sz="1300"/>
              <a:t>significant differences in cancellation rates and average delay times across various airlines. </a:t>
            </a:r>
            <a:r>
              <a:rPr lang="en-US" sz="1300"/>
              <a:t>So we a</a:t>
            </a:r>
            <a:r>
              <a:rPr lang="en-US" sz="1300"/>
              <a:t>pply one-hot encoding to airlines</a:t>
            </a:r>
            <a:endParaRPr sz="13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17a4aa42e5_2_15"/>
          <p:cNvSpPr txBox="1"/>
          <p:nvPr>
            <p:ph type="title"/>
          </p:nvPr>
        </p:nvSpPr>
        <p:spPr>
          <a:xfrm>
            <a:off x="457200" y="54425"/>
            <a:ext cx="82032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>
                <a:solidFill>
                  <a:schemeClr val="accent6"/>
                </a:solidFill>
              </a:rPr>
              <a:t>02 EDA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155" name="Google Shape;155;g317a4aa42e5_2_15"/>
          <p:cNvPicPr preferRelativeResize="0"/>
          <p:nvPr/>
        </p:nvPicPr>
        <p:blipFill rotWithShape="1">
          <a:blip r:embed="rId3">
            <a:alphaModFix/>
          </a:blip>
          <a:srcRect b="0" l="4777" r="7886" t="4734"/>
          <a:stretch/>
        </p:blipFill>
        <p:spPr>
          <a:xfrm>
            <a:off x="185325" y="733387"/>
            <a:ext cx="4313149" cy="282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317a4aa42e5_2_15"/>
          <p:cNvPicPr preferRelativeResize="0"/>
          <p:nvPr/>
        </p:nvPicPr>
        <p:blipFill rotWithShape="1">
          <a:blip r:embed="rId4">
            <a:alphaModFix/>
          </a:blip>
          <a:srcRect b="0" l="2767" r="6199" t="4698"/>
          <a:stretch/>
        </p:blipFill>
        <p:spPr>
          <a:xfrm>
            <a:off x="4572000" y="733375"/>
            <a:ext cx="4460124" cy="275275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317a4aa42e5_2_15"/>
          <p:cNvSpPr txBox="1"/>
          <p:nvPr/>
        </p:nvSpPr>
        <p:spPr>
          <a:xfrm>
            <a:off x="457200" y="3754650"/>
            <a:ext cx="8499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Different days of the week tend to show similar patterns across time periods (morning, afternoon, evening, night). S</a:t>
            </a:r>
            <a:r>
              <a:rPr lang="en-US" sz="1300"/>
              <a:t>o </a:t>
            </a:r>
            <a:r>
              <a:rPr lang="en-US" sz="1300"/>
              <a:t>we transformed the scheduled arrival and departure times to better account for these patterns.</a:t>
            </a:r>
            <a:endParaRPr sz="1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dell</dc:creator>
</cp:coreProperties>
</file>